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8" r:id="rId3"/>
    <p:sldId id="257" r:id="rId4"/>
    <p:sldId id="259" r:id="rId5"/>
    <p:sldId id="260" r:id="rId6"/>
    <p:sldId id="262" r:id="rId7"/>
    <p:sldId id="264" r:id="rId8"/>
    <p:sldId id="263" r:id="rId9"/>
    <p:sldId id="265" r:id="rId10"/>
    <p:sldId id="267" r:id="rId11"/>
    <p:sldId id="261" r:id="rId12"/>
    <p:sldId id="275" r:id="rId13"/>
    <p:sldId id="266" r:id="rId14"/>
    <p:sldId id="268" r:id="rId15"/>
    <p:sldId id="269" r:id="rId16"/>
    <p:sldId id="270" r:id="rId17"/>
    <p:sldId id="271" r:id="rId18"/>
    <p:sldId id="272" r:id="rId19"/>
    <p:sldId id="27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020B2A6-3340-4F69-ABF6-864B4CAFF9EA}" type="datetimeFigureOut">
              <a:rPr lang="ru-RU" smtClean="0"/>
              <a:pPr/>
              <a:t>02.10.2022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6F113886-1502-4605-BEB3-9519850224CE}"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020B2A6-3340-4F69-ABF6-864B4CAFF9EA}" type="datetimeFigureOut">
              <a:rPr lang="ru-RU" smtClean="0"/>
              <a:pPr/>
              <a:t>02.10.2022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F113886-1502-4605-BEB3-9519850224C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020B2A6-3340-4F69-ABF6-864B4CAFF9EA}" type="datetimeFigureOut">
              <a:rPr lang="ru-RU" smtClean="0"/>
              <a:pPr/>
              <a:t>02.10.2022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F113886-1502-4605-BEB3-9519850224C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020B2A6-3340-4F69-ABF6-864B4CAFF9EA}" type="datetimeFigureOut">
              <a:rPr lang="ru-RU" smtClean="0"/>
              <a:pPr/>
              <a:t>02.10.2022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F113886-1502-4605-BEB3-9519850224C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020B2A6-3340-4F69-ABF6-864B4CAFF9EA}" type="datetimeFigureOut">
              <a:rPr lang="ru-RU" smtClean="0"/>
              <a:pPr/>
              <a:t>02.10.2022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F113886-1502-4605-BEB3-9519850224CE}"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020B2A6-3340-4F69-ABF6-864B4CAFF9EA}" type="datetimeFigureOut">
              <a:rPr lang="ru-RU" smtClean="0"/>
              <a:pPr/>
              <a:t>02.10.2022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F113886-1502-4605-BEB3-9519850224C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020B2A6-3340-4F69-ABF6-864B4CAFF9EA}" type="datetimeFigureOut">
              <a:rPr lang="ru-RU" smtClean="0"/>
              <a:pPr/>
              <a:t>02.10.2022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F113886-1502-4605-BEB3-9519850224C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020B2A6-3340-4F69-ABF6-864B4CAFF9EA}" type="datetimeFigureOut">
              <a:rPr lang="ru-RU" smtClean="0"/>
              <a:pPr/>
              <a:t>02.10.2022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F113886-1502-4605-BEB3-9519850224C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020B2A6-3340-4F69-ABF6-864B4CAFF9EA}" type="datetimeFigureOut">
              <a:rPr lang="ru-RU" smtClean="0"/>
              <a:pPr/>
              <a:t>02.10.2022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F113886-1502-4605-BEB3-9519850224CE}"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020B2A6-3340-4F69-ABF6-864B4CAFF9EA}" type="datetimeFigureOut">
              <a:rPr lang="ru-RU" smtClean="0"/>
              <a:pPr/>
              <a:t>02.10.2022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F113886-1502-4605-BEB3-9519850224C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020B2A6-3340-4F69-ABF6-864B4CAFF9EA}" type="datetimeFigureOut">
              <a:rPr lang="ru-RU" smtClean="0"/>
              <a:pPr/>
              <a:t>02.10.2022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F113886-1502-4605-BEB3-9519850224CE}"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020B2A6-3340-4F69-ABF6-864B4CAFF9EA}" type="datetimeFigureOut">
              <a:rPr lang="ru-RU" smtClean="0"/>
              <a:pPr/>
              <a:t>02.10.2022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F113886-1502-4605-BEB3-9519850224CE}"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19186" y="0"/>
            <a:ext cx="7824814" cy="3000396"/>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Современные подходы в </a:t>
            </a:r>
            <a:r>
              <a:rPr lang="ru-RU" dirty="0" smtClean="0">
                <a:solidFill>
                  <a:srgbClr val="FF0000"/>
                </a:solidFill>
              </a:rPr>
              <a:t>развитии математических способностей детей.</a:t>
            </a:r>
            <a:br>
              <a:rPr lang="ru-RU" dirty="0" smtClean="0">
                <a:solidFill>
                  <a:srgbClr val="FF0000"/>
                </a:solidFill>
              </a:rPr>
            </a:br>
            <a:endParaRPr lang="ru-RU" sz="4400" dirty="0">
              <a:solidFill>
                <a:srgbClr val="FF0000"/>
              </a:solidFill>
            </a:endParaRPr>
          </a:p>
        </p:txBody>
      </p:sp>
      <p:sp>
        <p:nvSpPr>
          <p:cNvPr id="3" name="Подзаголовок 2"/>
          <p:cNvSpPr>
            <a:spLocks noGrp="1"/>
          </p:cNvSpPr>
          <p:nvPr>
            <p:ph type="subTitle" idx="1"/>
          </p:nvPr>
        </p:nvSpPr>
        <p:spPr>
          <a:xfrm>
            <a:off x="1071538" y="4857760"/>
            <a:ext cx="7854696" cy="1752600"/>
          </a:xfrm>
        </p:spPr>
        <p:txBody>
          <a:bodyPr>
            <a:normAutofit/>
          </a:bodyPr>
          <a:lstStyle/>
          <a:p>
            <a:endParaRPr lang="ru-RU" dirty="0" smtClean="0"/>
          </a:p>
          <a:p>
            <a:endParaRPr lang="ru-RU" dirty="0" smtClean="0"/>
          </a:p>
          <a:p>
            <a:endParaRPr lang="ru-RU" dirty="0" smtClean="0"/>
          </a:p>
          <a:p>
            <a:endParaRPr lang="ru-RU"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0034" y="1428736"/>
            <a:ext cx="8215370" cy="3539430"/>
          </a:xfrm>
          <a:prstGeom prst="rect">
            <a:avLst/>
          </a:prstGeom>
        </p:spPr>
        <p:txBody>
          <a:bodyPr wrap="square">
            <a:spAutoFit/>
          </a:bodyPr>
          <a:lstStyle/>
          <a:p>
            <a:pPr algn="ctr"/>
            <a:r>
              <a:rPr lang="ru-RU" dirty="0">
                <a:solidFill>
                  <a:schemeClr val="accent4">
                    <a:lumMod val="40000"/>
                    <a:lumOff val="60000"/>
                  </a:schemeClr>
                </a:solidFill>
              </a:rPr>
              <a:t> </a:t>
            </a:r>
            <a:r>
              <a:rPr lang="ru-RU" sz="2800" dirty="0">
                <a:solidFill>
                  <a:schemeClr val="accent4">
                    <a:lumMod val="40000"/>
                    <a:lumOff val="60000"/>
                  </a:schemeClr>
                </a:solidFill>
              </a:rPr>
              <a:t> </a:t>
            </a:r>
            <a:r>
              <a:rPr lang="ru-RU" sz="2800" dirty="0">
                <a:solidFill>
                  <a:schemeClr val="accent3">
                    <a:lumMod val="75000"/>
                  </a:schemeClr>
                </a:solidFill>
              </a:rPr>
              <a:t>Очень полезно для развития математических способностей у ребенка сравнивать картинки, в которых есть и общее, и отличное. Особенно хорошо, если на картинках будет разное количество предметов. Спросите дошкольника, чем отличаются рисунки. </a:t>
            </a:r>
            <a:endParaRPr lang="ru-RU" sz="2800" dirty="0" smtClean="0">
              <a:solidFill>
                <a:schemeClr val="accent3">
                  <a:lumMod val="75000"/>
                </a:schemeClr>
              </a:solidFill>
            </a:endParaRPr>
          </a:p>
          <a:p>
            <a:pPr algn="ctr"/>
            <a:r>
              <a:rPr lang="ru-RU" sz="2800" dirty="0" smtClean="0">
                <a:solidFill>
                  <a:schemeClr val="accent3">
                    <a:lumMod val="75000"/>
                  </a:schemeClr>
                </a:solidFill>
              </a:rPr>
              <a:t>	Просите </a:t>
            </a:r>
            <a:r>
              <a:rPr lang="ru-RU" sz="2800" dirty="0">
                <a:solidFill>
                  <a:schemeClr val="accent3">
                    <a:lumMod val="75000"/>
                  </a:schemeClr>
                </a:solidFill>
              </a:rPr>
              <a:t>ребенка самого </a:t>
            </a:r>
            <a:r>
              <a:rPr lang="ru-RU" sz="2800" dirty="0" smtClean="0">
                <a:solidFill>
                  <a:schemeClr val="accent3">
                    <a:lumMod val="75000"/>
                  </a:schemeClr>
                </a:solidFill>
              </a:rPr>
              <a:t>нарисовать </a:t>
            </a:r>
            <a:r>
              <a:rPr lang="ru-RU" sz="2800" dirty="0">
                <a:solidFill>
                  <a:schemeClr val="accent3">
                    <a:lumMod val="75000"/>
                  </a:schemeClr>
                </a:solidFill>
              </a:rPr>
              <a:t>разное количество предметов, вещей, животных и т.д.</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357158" y="899022"/>
            <a:ext cx="850112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9050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3">
                    <a:lumMod val="60000"/>
                    <a:lumOff val="40000"/>
                  </a:schemeClr>
                </a:solidFill>
                <a:effectLst/>
                <a:ea typeface="Times New Roman" pitchFamily="18" charset="0"/>
                <a:cs typeface="Arial" pitchFamily="34" charset="0"/>
              </a:rPr>
              <a:t>	</a:t>
            </a:r>
            <a:r>
              <a:rPr kumimoji="0" lang="ru-RU" sz="2400" b="0" i="0" u="none" strike="noStrike" cap="none" normalizeH="0" baseline="0" dirty="0" smtClean="0">
                <a:ln>
                  <a:noFill/>
                </a:ln>
                <a:solidFill>
                  <a:schemeClr val="accent3">
                    <a:lumMod val="75000"/>
                  </a:schemeClr>
                </a:solidFill>
                <a:effectLst/>
                <a:ea typeface="Times New Roman" pitchFamily="18" charset="0"/>
                <a:cs typeface="Arial" pitchFamily="34" charset="0"/>
              </a:rPr>
              <a:t>По дороге в детский сад или домой рассматривайте деревья </a:t>
            </a:r>
            <a:r>
              <a:rPr kumimoji="0" lang="ru-RU" sz="2400" b="0" i="1" u="none" strike="noStrike" cap="none" normalizeH="0" baseline="0" dirty="0" smtClean="0">
                <a:ln>
                  <a:noFill/>
                </a:ln>
                <a:solidFill>
                  <a:schemeClr val="accent3">
                    <a:lumMod val="75000"/>
                  </a:schemeClr>
                </a:solidFill>
                <a:effectLst/>
                <a:ea typeface="Times New Roman" pitchFamily="18" charset="0"/>
                <a:cs typeface="Arial" pitchFamily="34" charset="0"/>
              </a:rPr>
              <a:t>(</a:t>
            </a:r>
            <a:r>
              <a:rPr kumimoji="0" lang="ru-RU" sz="2400" b="0" i="1" u="none" strike="noStrike" cap="none" normalizeH="0" baseline="0" dirty="0" err="1" smtClean="0">
                <a:ln>
                  <a:noFill/>
                </a:ln>
                <a:solidFill>
                  <a:schemeClr val="accent3">
                    <a:lumMod val="75000"/>
                  </a:schemeClr>
                </a:solidFill>
                <a:effectLst/>
                <a:ea typeface="Times New Roman" pitchFamily="18" charset="0"/>
                <a:cs typeface="Arial" pitchFamily="34" charset="0"/>
              </a:rPr>
              <a:t>выше-ниже</a:t>
            </a:r>
            <a:r>
              <a:rPr kumimoji="0" lang="ru-RU" sz="2400" b="0" i="1" u="none" strike="noStrike" cap="none" normalizeH="0" baseline="0" dirty="0" smtClean="0">
                <a:ln>
                  <a:noFill/>
                </a:ln>
                <a:solidFill>
                  <a:schemeClr val="accent3">
                    <a:lumMod val="75000"/>
                  </a:schemeClr>
                </a:solidFill>
                <a:effectLst/>
                <a:ea typeface="Times New Roman" pitchFamily="18" charset="0"/>
                <a:cs typeface="Arial" pitchFamily="34" charset="0"/>
              </a:rPr>
              <a:t>, </a:t>
            </a:r>
            <a:r>
              <a:rPr kumimoji="0" lang="ru-RU" sz="2400" b="0" i="1" u="none" strike="noStrike" cap="none" normalizeH="0" baseline="0" dirty="0" err="1" smtClean="0">
                <a:ln>
                  <a:noFill/>
                </a:ln>
                <a:solidFill>
                  <a:schemeClr val="accent3">
                    <a:lumMod val="75000"/>
                  </a:schemeClr>
                </a:solidFill>
                <a:effectLst/>
                <a:ea typeface="Times New Roman" pitchFamily="18" charset="0"/>
                <a:cs typeface="Arial" pitchFamily="34" charset="0"/>
              </a:rPr>
              <a:t>толще-тоньше</a:t>
            </a:r>
            <a:r>
              <a:rPr kumimoji="0" lang="ru-RU" sz="2400" b="0" i="1" u="none" strike="noStrike" cap="none" normalizeH="0" baseline="0" dirty="0" smtClean="0">
                <a:ln>
                  <a:noFill/>
                </a:ln>
                <a:solidFill>
                  <a:schemeClr val="accent3">
                    <a:lumMod val="75000"/>
                  </a:schemeClr>
                </a:solidFill>
                <a:effectLst/>
                <a:ea typeface="Times New Roman" pitchFamily="18" charset="0"/>
                <a:cs typeface="Arial" pitchFamily="34" charset="0"/>
              </a:rPr>
              <a:t>)</a:t>
            </a:r>
            <a:r>
              <a:rPr kumimoji="0" lang="ru-RU" sz="2400" b="0" i="0" u="none" strike="noStrike" cap="none" normalizeH="0" baseline="0" dirty="0" smtClean="0">
                <a:ln>
                  <a:noFill/>
                </a:ln>
                <a:solidFill>
                  <a:schemeClr val="accent3">
                    <a:lumMod val="75000"/>
                  </a:schemeClr>
                </a:solidFill>
                <a:effectLst/>
                <a:ea typeface="Times New Roman" pitchFamily="18" charset="0"/>
                <a:cs typeface="Arial" pitchFamily="34" charset="0"/>
              </a:rPr>
              <a:t>. Рисует ваш ребенок. Спросите его о длине карандашей, сравните их по длине, чтоб ребенок в жизни, в быту употреблял такие слова как длинный - короткий, широкий - узкий </a:t>
            </a:r>
            <a:r>
              <a:rPr kumimoji="0" lang="ru-RU" sz="2400" b="0" i="1" u="none" strike="noStrike" cap="none" normalizeH="0" baseline="0" dirty="0" smtClean="0">
                <a:ln>
                  <a:noFill/>
                </a:ln>
                <a:solidFill>
                  <a:schemeClr val="accent3">
                    <a:lumMod val="75000"/>
                  </a:schemeClr>
                </a:solidFill>
                <a:effectLst/>
                <a:ea typeface="Times New Roman" pitchFamily="18" charset="0"/>
                <a:cs typeface="Arial" pitchFamily="34" charset="0"/>
              </a:rPr>
              <a:t>(шарфики, полотенца, например)</a:t>
            </a:r>
            <a:r>
              <a:rPr kumimoji="0" lang="ru-RU" sz="2400" b="0" i="0" u="none" strike="noStrike" cap="none" normalizeH="0" baseline="0" dirty="0" smtClean="0">
                <a:ln>
                  <a:noFill/>
                </a:ln>
                <a:solidFill>
                  <a:schemeClr val="accent3">
                    <a:lumMod val="75000"/>
                  </a:schemeClr>
                </a:solidFill>
                <a:effectLst/>
                <a:ea typeface="Times New Roman" pitchFamily="18" charset="0"/>
                <a:cs typeface="Arial" pitchFamily="34" charset="0"/>
              </a:rPr>
              <a:t>, высокий - низкий</a:t>
            </a:r>
            <a:r>
              <a:rPr kumimoji="0" lang="ru-RU" sz="2400" b="0" i="1" u="none" strike="noStrike" cap="none" normalizeH="0" baseline="0" dirty="0" smtClean="0">
                <a:ln>
                  <a:noFill/>
                </a:ln>
                <a:solidFill>
                  <a:schemeClr val="accent3">
                    <a:lumMod val="75000"/>
                  </a:schemeClr>
                </a:solidFill>
                <a:effectLst/>
                <a:ea typeface="Times New Roman" pitchFamily="18" charset="0"/>
                <a:cs typeface="Arial" pitchFamily="34" charset="0"/>
              </a:rPr>
              <a:t>(шкаф, стол, стул, диван)</a:t>
            </a:r>
            <a:r>
              <a:rPr kumimoji="0" lang="ru-RU" sz="2400" b="0" i="0" u="none" strike="noStrike" cap="none" normalizeH="0" baseline="0" dirty="0" smtClean="0">
                <a:ln>
                  <a:noFill/>
                </a:ln>
                <a:solidFill>
                  <a:schemeClr val="accent3">
                    <a:lumMod val="75000"/>
                  </a:schemeClr>
                </a:solidFill>
                <a:effectLst/>
                <a:ea typeface="Times New Roman" pitchFamily="18" charset="0"/>
                <a:cs typeface="Arial" pitchFamily="34" charset="0"/>
              </a:rPr>
              <a:t>; толще - тоньше </a:t>
            </a:r>
            <a:r>
              <a:rPr kumimoji="0" lang="ru-RU" sz="2400" b="0" i="1" u="none" strike="noStrike" cap="none" normalizeH="0" baseline="0" dirty="0" smtClean="0">
                <a:ln>
                  <a:noFill/>
                </a:ln>
                <a:solidFill>
                  <a:schemeClr val="accent3">
                    <a:lumMod val="75000"/>
                  </a:schemeClr>
                </a:solidFill>
                <a:effectLst/>
                <a:ea typeface="Times New Roman" pitchFamily="18" charset="0"/>
                <a:cs typeface="Arial" pitchFamily="34" charset="0"/>
              </a:rPr>
              <a:t>(колбаса, сосиска, палка)</a:t>
            </a:r>
            <a:r>
              <a:rPr kumimoji="0" lang="ru-RU" sz="2400" b="0" i="0" u="none" strike="noStrike" cap="none" normalizeH="0" baseline="0" dirty="0" smtClean="0">
                <a:ln>
                  <a:noFill/>
                </a:ln>
                <a:solidFill>
                  <a:schemeClr val="accent3">
                    <a:lumMod val="75000"/>
                  </a:schemeClr>
                </a:solidFill>
                <a:effectLst/>
                <a:ea typeface="Times New Roman" pitchFamily="18" charset="0"/>
                <a:cs typeface="Arial" pitchFamily="34" charset="0"/>
              </a:rPr>
              <a:t>. 	Используйте игрушки разной величины</a:t>
            </a:r>
            <a:r>
              <a:rPr kumimoji="0" lang="ru-RU" sz="2400" b="0" i="1" u="none" strike="noStrike" cap="none" normalizeH="0" baseline="0" dirty="0" smtClean="0">
                <a:ln>
                  <a:noFill/>
                </a:ln>
                <a:solidFill>
                  <a:schemeClr val="accent3">
                    <a:lumMod val="75000"/>
                  </a:schemeClr>
                </a:solidFill>
                <a:effectLst/>
                <a:ea typeface="Times New Roman" pitchFamily="18" charset="0"/>
                <a:cs typeface="Arial" pitchFamily="34" charset="0"/>
              </a:rPr>
              <a:t>(матрешки, куклы, машины)</a:t>
            </a:r>
            <a:r>
              <a:rPr kumimoji="0" lang="ru-RU" sz="2400" b="0" i="0" u="none" strike="noStrike" cap="none" normalizeH="0" baseline="0" dirty="0" smtClean="0">
                <a:ln>
                  <a:noFill/>
                </a:ln>
                <a:solidFill>
                  <a:schemeClr val="accent3">
                    <a:lumMod val="75000"/>
                  </a:schemeClr>
                </a:solidFill>
                <a:effectLst/>
                <a:ea typeface="Times New Roman" pitchFamily="18" charset="0"/>
                <a:cs typeface="Arial" pitchFamily="34" charset="0"/>
              </a:rPr>
              <a:t>, различной длины и толщины палочки, карандаши, куски веревок, ниток, полоски бумаги, ленточки... </a:t>
            </a:r>
          </a:p>
          <a:p>
            <a:pPr marL="0" marR="0" lvl="0" indent="19050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3">
                    <a:lumMod val="75000"/>
                  </a:schemeClr>
                </a:solidFill>
                <a:effectLst/>
                <a:ea typeface="Times New Roman" pitchFamily="18" charset="0"/>
                <a:cs typeface="Arial" pitchFamily="34" charset="0"/>
              </a:rPr>
              <a:t> Ребенок должен к школе пользоваться правильными словами для сравнения по величине.</a:t>
            </a:r>
            <a:endParaRPr kumimoji="0" lang="ru-RU" sz="2400" b="0" i="0" u="none" strike="noStrike" cap="none" normalizeH="0" baseline="0" dirty="0" smtClean="0">
              <a:ln>
                <a:noFill/>
              </a:ln>
              <a:solidFill>
                <a:schemeClr val="accent3">
                  <a:lumMod val="75000"/>
                </a:schemeClr>
              </a:solidFill>
              <a:effectLst/>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normAutofit/>
          </a:bodyPr>
          <a:lstStyle/>
          <a:p>
            <a:r>
              <a:rPr lang="ru-RU" dirty="0" smtClean="0">
                <a:solidFill>
                  <a:schemeClr val="accent3">
                    <a:lumMod val="60000"/>
                    <a:lumOff val="40000"/>
                  </a:schemeClr>
                </a:solidFill>
              </a:rPr>
              <a:t>=</a:t>
            </a:r>
            <a:endParaRPr lang="ru-RU" sz="3600" dirty="0">
              <a:solidFill>
                <a:schemeClr val="accent3">
                  <a:lumMod val="60000"/>
                  <a:lumOff val="40000"/>
                </a:schemeClr>
              </a:solidFill>
            </a:endParaRPr>
          </a:p>
        </p:txBody>
      </p:sp>
      <p:sp>
        <p:nvSpPr>
          <p:cNvPr id="7" name="Текст 6"/>
          <p:cNvSpPr>
            <a:spLocks noGrp="1"/>
          </p:cNvSpPr>
          <p:nvPr>
            <p:ph type="body" idx="1"/>
          </p:nvPr>
        </p:nvSpPr>
        <p:spPr>
          <a:xfrm>
            <a:off x="500034" y="357166"/>
            <a:ext cx="4040188" cy="1214446"/>
          </a:xfrm>
        </p:spPr>
        <p:txBody>
          <a:bodyPr>
            <a:normAutofit/>
          </a:bodyPr>
          <a:lstStyle/>
          <a:p>
            <a:r>
              <a:rPr lang="ru-RU" sz="3200" dirty="0" smtClean="0">
                <a:solidFill>
                  <a:schemeClr val="accent3">
                    <a:lumMod val="60000"/>
                    <a:lumOff val="40000"/>
                  </a:schemeClr>
                </a:solidFill>
              </a:rPr>
              <a:t>Высокий- низкий</a:t>
            </a:r>
            <a:endParaRPr lang="ru-RU" sz="3200" dirty="0">
              <a:solidFill>
                <a:schemeClr val="accent3">
                  <a:lumMod val="60000"/>
                  <a:lumOff val="40000"/>
                </a:schemeClr>
              </a:solidFill>
            </a:endParaRPr>
          </a:p>
        </p:txBody>
      </p:sp>
      <p:sp>
        <p:nvSpPr>
          <p:cNvPr id="11" name="Текст 10"/>
          <p:cNvSpPr>
            <a:spLocks noGrp="1"/>
          </p:cNvSpPr>
          <p:nvPr>
            <p:ph type="body" sz="half" idx="3"/>
          </p:nvPr>
        </p:nvSpPr>
        <p:spPr>
          <a:xfrm>
            <a:off x="1214415" y="4429132"/>
            <a:ext cx="3571900" cy="785818"/>
          </a:xfrm>
        </p:spPr>
        <p:txBody>
          <a:bodyPr/>
          <a:lstStyle/>
          <a:p>
            <a:endParaRPr lang="ru-RU" dirty="0"/>
          </a:p>
        </p:txBody>
      </p:sp>
      <p:sp>
        <p:nvSpPr>
          <p:cNvPr id="10" name="Содержимое 9"/>
          <p:cNvSpPr>
            <a:spLocks noGrp="1"/>
          </p:cNvSpPr>
          <p:nvPr>
            <p:ph sz="quarter" idx="2"/>
          </p:nvPr>
        </p:nvSpPr>
        <p:spPr>
          <a:xfrm>
            <a:off x="428596" y="2743200"/>
            <a:ext cx="4023360" cy="4114800"/>
          </a:xfrm>
        </p:spPr>
        <p:txBody>
          <a:bodyPr/>
          <a:lstStyle/>
          <a:p>
            <a:endParaRPr lang="ru-RU" dirty="0" smtClean="0"/>
          </a:p>
          <a:p>
            <a:endParaRPr lang="ru-RU" dirty="0" smtClean="0"/>
          </a:p>
          <a:p>
            <a:endParaRPr lang="ru-RU" dirty="0" smtClean="0"/>
          </a:p>
          <a:p>
            <a:endParaRPr lang="ru-RU" dirty="0" smtClean="0"/>
          </a:p>
          <a:p>
            <a:pPr>
              <a:buNone/>
            </a:pPr>
            <a:r>
              <a:rPr lang="ru-RU" sz="3200" dirty="0" err="1" smtClean="0">
                <a:solidFill>
                  <a:schemeClr val="accent3">
                    <a:lumMod val="60000"/>
                    <a:lumOff val="40000"/>
                  </a:schemeClr>
                </a:solidFill>
              </a:rPr>
              <a:t>Короткий-длинный</a:t>
            </a:r>
            <a:endParaRPr lang="ru-RU" sz="3200" dirty="0">
              <a:solidFill>
                <a:schemeClr val="accent3">
                  <a:lumMod val="60000"/>
                  <a:lumOff val="40000"/>
                </a:schemeClr>
              </a:solidFill>
            </a:endParaRPr>
          </a:p>
        </p:txBody>
      </p:sp>
      <p:pic>
        <p:nvPicPr>
          <p:cNvPr id="13" name="Picture 4" descr="http://zaiushka.ru/_pu/3/s49903193.jpg"/>
          <p:cNvPicPr>
            <a:picLocks noGrp="1" noChangeAspect="1" noChangeArrowheads="1"/>
          </p:cNvPicPr>
          <p:nvPr>
            <p:ph sz="quarter" idx="4"/>
          </p:nvPr>
        </p:nvPicPr>
        <p:blipFill>
          <a:blip r:embed="rId2" cstate="print"/>
          <a:srcRect/>
          <a:stretch>
            <a:fillRect/>
          </a:stretch>
        </p:blipFill>
        <p:spPr bwMode="auto">
          <a:xfrm>
            <a:off x="4786314" y="1714488"/>
            <a:ext cx="4000528" cy="2500330"/>
          </a:xfrm>
          <a:prstGeom prst="rect">
            <a:avLst/>
          </a:prstGeom>
          <a:noFill/>
        </p:spPr>
      </p:pic>
      <p:pic>
        <p:nvPicPr>
          <p:cNvPr id="8" name="Picture 2" descr="http://zaiushka.ru/_pu/3/s48305192.jpg"/>
          <p:cNvPicPr>
            <a:picLocks noChangeAspect="1" noChangeArrowheads="1"/>
          </p:cNvPicPr>
          <p:nvPr/>
        </p:nvPicPr>
        <p:blipFill>
          <a:blip r:embed="rId3" cstate="print"/>
          <a:srcRect/>
          <a:stretch>
            <a:fillRect/>
          </a:stretch>
        </p:blipFill>
        <p:spPr bwMode="auto">
          <a:xfrm>
            <a:off x="357158" y="357166"/>
            <a:ext cx="4143404" cy="2571768"/>
          </a:xfrm>
          <a:prstGeom prst="rect">
            <a:avLst/>
          </a:prstGeom>
          <a:noFill/>
        </p:spPr>
      </p:pic>
      <p:pic>
        <p:nvPicPr>
          <p:cNvPr id="14" name="Picture 6" descr="http://zaiushka.ru/_pu/3/s61856503.jpg"/>
          <p:cNvPicPr>
            <a:picLocks noChangeAspect="1" noChangeArrowheads="1"/>
          </p:cNvPicPr>
          <p:nvPr/>
        </p:nvPicPr>
        <p:blipFill>
          <a:blip r:embed="rId4" cstate="print"/>
          <a:srcRect/>
          <a:stretch>
            <a:fillRect/>
          </a:stretch>
        </p:blipFill>
        <p:spPr bwMode="auto">
          <a:xfrm>
            <a:off x="214282" y="4429132"/>
            <a:ext cx="4607753" cy="204787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1142985"/>
            <a:ext cx="7786742" cy="4832092"/>
          </a:xfrm>
          <a:prstGeom prst="rect">
            <a:avLst/>
          </a:prstGeom>
        </p:spPr>
        <p:txBody>
          <a:bodyPr wrap="square">
            <a:spAutoFit/>
          </a:bodyPr>
          <a:lstStyle/>
          <a:p>
            <a:pPr algn="ctr"/>
            <a:r>
              <a:rPr lang="ru-RU" sz="2800" dirty="0" smtClean="0"/>
              <a:t>	</a:t>
            </a:r>
            <a:r>
              <a:rPr lang="ru-RU" sz="2800" dirty="0" smtClean="0">
                <a:solidFill>
                  <a:schemeClr val="accent3">
                    <a:lumMod val="75000"/>
                  </a:schemeClr>
                </a:solidFill>
              </a:rPr>
              <a:t>В </a:t>
            </a:r>
            <a:r>
              <a:rPr lang="ru-RU" sz="2800" dirty="0">
                <a:solidFill>
                  <a:schemeClr val="accent3">
                    <a:lumMod val="75000"/>
                  </a:schemeClr>
                </a:solidFill>
              </a:rPr>
              <a:t>игровой форме дети с удовольствием угадывают предыдущие и последующие числа. Спросите у дошкольника, например, какое число больше пяти, но меньше семи, меньше трех, но больше единицы и т.д. Дети очень любят загадывать числа и отгадывать задуманное. Задумайте, например, число в пределах десяти и попросите дошкольника называть разные числа. Вы говорите, больше названное число задуманного вами или меньше. Затем поменяйтесь с ребенком ролями.</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86116" y="785794"/>
            <a:ext cx="5572164" cy="4524315"/>
          </a:xfrm>
          <a:prstGeom prst="rect">
            <a:avLst/>
          </a:prstGeom>
        </p:spPr>
        <p:txBody>
          <a:bodyPr wrap="square">
            <a:spAutoFit/>
          </a:bodyPr>
          <a:lstStyle/>
          <a:p>
            <a:pPr algn="ctr"/>
            <a:r>
              <a:rPr lang="ru-RU" dirty="0"/>
              <a:t> </a:t>
            </a:r>
            <a:r>
              <a:rPr lang="ru-RU" sz="2400" dirty="0">
                <a:solidFill>
                  <a:schemeClr val="accent3">
                    <a:lumMod val="75000"/>
                  </a:schemeClr>
                </a:solidFill>
              </a:rPr>
              <a:t>Необходимо познакомить дошкольника с основными геометрическими фигурами. Покажите ему прямоугольник, круг, треугольник. Объясните, каким может быть прямоугольник (квадрат, ромб). </a:t>
            </a:r>
            <a:r>
              <a:rPr lang="ru-RU" sz="2400" dirty="0" smtClean="0">
                <a:solidFill>
                  <a:schemeClr val="accent3">
                    <a:lumMod val="75000"/>
                  </a:schemeClr>
                </a:solidFill>
              </a:rPr>
              <a:t>	Объясните</a:t>
            </a:r>
            <a:r>
              <a:rPr lang="ru-RU" sz="2400" dirty="0">
                <a:solidFill>
                  <a:schemeClr val="accent3">
                    <a:lumMod val="75000"/>
                  </a:schemeClr>
                </a:solidFill>
              </a:rPr>
              <a:t>, что такое сторона, что такое угол. Почему треугольник называется треугольником (три угла). Объясните вашему дошкольнику, что есть и другие геометрические фигуры, отличающиеся количеством углов.</a:t>
            </a:r>
          </a:p>
        </p:txBody>
      </p:sp>
      <p:pic>
        <p:nvPicPr>
          <p:cNvPr id="5122" name="Picture 2" descr="http://im6-tub-ru.yandex.net/i?id=78984139-48-72&amp;n=21"/>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500034" y="928670"/>
            <a:ext cx="2857520" cy="2286016"/>
          </a:xfrm>
          <a:prstGeom prst="rect">
            <a:avLst/>
          </a:prstGeom>
          <a:noFill/>
        </p:spPr>
      </p:pic>
      <p:pic>
        <p:nvPicPr>
          <p:cNvPr id="5124" name="Picture 4" descr="http://im4-tub-ru.yandex.net/i?id=114388264-34-72&amp;n=2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5720" y="3643314"/>
            <a:ext cx="2786082" cy="214314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71934" y="785794"/>
            <a:ext cx="4643470" cy="3785652"/>
          </a:xfrm>
          <a:prstGeom prst="rect">
            <a:avLst/>
          </a:prstGeom>
        </p:spPr>
        <p:txBody>
          <a:bodyPr wrap="square">
            <a:spAutoFit/>
          </a:bodyPr>
          <a:lstStyle/>
          <a:p>
            <a:pPr algn="ctr"/>
            <a:r>
              <a:rPr lang="ru-RU" sz="2400" dirty="0"/>
              <a:t> </a:t>
            </a:r>
            <a:r>
              <a:rPr lang="ru-RU" sz="2400" dirty="0">
                <a:solidFill>
                  <a:schemeClr val="accent3">
                    <a:lumMod val="75000"/>
                  </a:schemeClr>
                </a:solidFill>
              </a:rPr>
              <a:t>Пусть ребенок составляет геометрические фигуры из палочек. Вы можете задавать ему необходимые размеры, исходя из количества палочек. Предложите дошкольнику, например, сложить прямоугольник со сторонами в три палочки и четыре палочки; треугольник со сторонами две и три палочки.</a:t>
            </a:r>
          </a:p>
        </p:txBody>
      </p:sp>
      <p:pic>
        <p:nvPicPr>
          <p:cNvPr id="4098" name="Picture 2" descr="http://im5-tub-ru.yandex.net/i?id=253530515-50-72&amp;n=21"/>
          <p:cNvPicPr>
            <a:picLocks noChangeAspect="1" noChangeArrowheads="1"/>
          </p:cNvPicPr>
          <p:nvPr/>
        </p:nvPicPr>
        <p:blipFill>
          <a:blip r:embed="rId2" cstate="print"/>
          <a:srcRect/>
          <a:stretch>
            <a:fillRect/>
          </a:stretch>
        </p:blipFill>
        <p:spPr bwMode="auto">
          <a:xfrm>
            <a:off x="214282" y="1214422"/>
            <a:ext cx="3857652" cy="371477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612845"/>
            <a:ext cx="8286808" cy="369332"/>
          </a:xfrm>
          <a:prstGeom prst="rect">
            <a:avLst/>
          </a:prstGeom>
        </p:spPr>
        <p:txBody>
          <a:bodyPr wrap="square">
            <a:spAutoFit/>
          </a:bodyPr>
          <a:lstStyle/>
          <a:p>
            <a:r>
              <a:rPr lang="ru-RU" dirty="0"/>
              <a:t> </a:t>
            </a:r>
          </a:p>
        </p:txBody>
      </p:sp>
      <p:sp>
        <p:nvSpPr>
          <p:cNvPr id="3" name="Прямоугольник 2"/>
          <p:cNvSpPr/>
          <p:nvPr/>
        </p:nvSpPr>
        <p:spPr>
          <a:xfrm>
            <a:off x="428596" y="1000108"/>
            <a:ext cx="8501122" cy="4832092"/>
          </a:xfrm>
          <a:prstGeom prst="rect">
            <a:avLst/>
          </a:prstGeom>
        </p:spPr>
        <p:txBody>
          <a:bodyPr wrap="square">
            <a:spAutoFit/>
          </a:bodyPr>
          <a:lstStyle/>
          <a:p>
            <a:pPr algn="ctr"/>
            <a:r>
              <a:rPr lang="ru-RU" dirty="0"/>
              <a:t> </a:t>
            </a:r>
            <a:r>
              <a:rPr lang="ru-RU" sz="2400" dirty="0"/>
              <a:t> </a:t>
            </a:r>
            <a:r>
              <a:rPr lang="ru-RU" sz="2400" dirty="0" smtClean="0"/>
              <a:t>	</a:t>
            </a:r>
            <a:r>
              <a:rPr lang="ru-RU" sz="2800" dirty="0" smtClean="0">
                <a:solidFill>
                  <a:schemeClr val="accent3">
                    <a:lumMod val="75000"/>
                  </a:schemeClr>
                </a:solidFill>
              </a:rPr>
              <a:t>Очень </a:t>
            </a:r>
            <a:r>
              <a:rPr lang="ru-RU" sz="2800" dirty="0">
                <a:solidFill>
                  <a:schemeClr val="accent3">
                    <a:lumMod val="75000"/>
                  </a:schemeClr>
                </a:solidFill>
              </a:rPr>
              <a:t>важно привить ребенку навыки, необходимые для написания цифр. Для этого рекомендуется провести с ним большую подготовительную работу, направленную на уяснение разлиновки тетради. Возьмите тетрадь в клетку. </a:t>
            </a:r>
            <a:r>
              <a:rPr lang="ru-RU" sz="2800" dirty="0" smtClean="0">
                <a:solidFill>
                  <a:schemeClr val="accent3">
                    <a:lumMod val="75000"/>
                  </a:schemeClr>
                </a:solidFill>
              </a:rPr>
              <a:t>	Покажите </a:t>
            </a:r>
            <a:r>
              <a:rPr lang="ru-RU" sz="2800" dirty="0">
                <a:solidFill>
                  <a:schemeClr val="accent3">
                    <a:lumMod val="75000"/>
                  </a:schemeClr>
                </a:solidFill>
              </a:rPr>
              <a:t>клетку, ее стороны и углы. </a:t>
            </a:r>
            <a:r>
              <a:rPr lang="ru-RU" sz="2800" dirty="0" smtClean="0">
                <a:solidFill>
                  <a:schemeClr val="accent3">
                    <a:lumMod val="75000"/>
                  </a:schemeClr>
                </a:solidFill>
              </a:rPr>
              <a:t>	Попросите </a:t>
            </a:r>
            <a:r>
              <a:rPr lang="ru-RU" sz="2800" dirty="0">
                <a:solidFill>
                  <a:schemeClr val="accent3">
                    <a:lumMod val="75000"/>
                  </a:schemeClr>
                </a:solidFill>
              </a:rPr>
              <a:t>ребенка поставить точку, например, в нижнем левом углу клетки, в правом верхнем углу и т.п. Покажите середину клетки и середину сторон клетки.</a:t>
            </a:r>
          </a:p>
          <a:p>
            <a:pPr algn="ctr"/>
            <a:r>
              <a:rPr lang="ru-RU" sz="2800" dirty="0">
                <a:solidFill>
                  <a:schemeClr val="accent3">
                    <a:lumMod val="75000"/>
                  </a:schemeClr>
                </a:solidFill>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642918"/>
            <a:ext cx="8215370" cy="1938992"/>
          </a:xfrm>
          <a:prstGeom prst="rect">
            <a:avLst/>
          </a:prstGeom>
        </p:spPr>
        <p:txBody>
          <a:bodyPr wrap="square">
            <a:spAutoFit/>
          </a:bodyPr>
          <a:lstStyle/>
          <a:p>
            <a:pPr algn="ctr"/>
            <a:r>
              <a:rPr lang="ru-RU" dirty="0" smtClean="0"/>
              <a:t> 	</a:t>
            </a:r>
            <a:r>
              <a:rPr lang="ru-RU" sz="2400" dirty="0" smtClean="0">
                <a:solidFill>
                  <a:schemeClr val="accent3">
                    <a:lumMod val="75000"/>
                  </a:schemeClr>
                </a:solidFill>
              </a:rPr>
              <a:t>Покажите дошкольнику, как рисовать простейшие узоры с помощью клеток. Для этого напишите отдельные элементы, соединяя, например, верхний правый и нижний левый углу клетки; правый и левый верхние углы; две точки, расположенные посередине соседних клеток. </a:t>
            </a:r>
          </a:p>
        </p:txBody>
      </p:sp>
      <p:pic>
        <p:nvPicPr>
          <p:cNvPr id="2050" name="Picture 2" descr="http://babybrain.ru/images/stories/1material/uhimsyapisat/gotrukkr15.jpg"/>
          <p:cNvPicPr>
            <a:picLocks noChangeAspect="1" noChangeArrowheads="1"/>
          </p:cNvPicPr>
          <p:nvPr/>
        </p:nvPicPr>
        <p:blipFill>
          <a:blip r:embed="rId2" cstate="print"/>
          <a:srcRect/>
          <a:stretch>
            <a:fillRect/>
          </a:stretch>
        </p:blipFill>
        <p:spPr bwMode="auto">
          <a:xfrm>
            <a:off x="1785918" y="2786058"/>
            <a:ext cx="6429380" cy="3643337"/>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000108"/>
            <a:ext cx="8429684" cy="4572032"/>
          </a:xfrm>
          <a:prstGeom prst="rect">
            <a:avLst/>
          </a:prstGeom>
        </p:spPr>
        <p:txBody>
          <a:bodyPr wrap="square">
            <a:spAutoFit/>
          </a:bodyPr>
          <a:lstStyle/>
          <a:p>
            <a:pPr algn="ctr"/>
            <a:r>
              <a:rPr lang="ru-RU" sz="2800" dirty="0" smtClean="0"/>
              <a:t>	</a:t>
            </a:r>
            <a:r>
              <a:rPr lang="ru-RU" sz="2800" dirty="0" smtClean="0">
                <a:solidFill>
                  <a:schemeClr val="accent3">
                    <a:lumMod val="75000"/>
                  </a:schemeClr>
                </a:solidFill>
              </a:rPr>
              <a:t>Дети </a:t>
            </a:r>
            <a:r>
              <a:rPr lang="ru-RU" sz="2800" dirty="0">
                <a:solidFill>
                  <a:schemeClr val="accent3">
                    <a:lumMod val="75000"/>
                  </a:schemeClr>
                </a:solidFill>
              </a:rPr>
              <a:t>учатся не только считать, но и ориентироваться в пространстве и времени. </a:t>
            </a:r>
            <a:endParaRPr lang="ru-RU" sz="2800" dirty="0" smtClean="0">
              <a:solidFill>
                <a:schemeClr val="accent3">
                  <a:lumMod val="75000"/>
                </a:schemeClr>
              </a:solidFill>
            </a:endParaRPr>
          </a:p>
          <a:p>
            <a:pPr algn="ctr"/>
            <a:r>
              <a:rPr lang="ru-RU" sz="2800" dirty="0" smtClean="0">
                <a:solidFill>
                  <a:schemeClr val="accent3">
                    <a:lumMod val="75000"/>
                  </a:schemeClr>
                </a:solidFill>
              </a:rPr>
              <a:t>Обращайте </a:t>
            </a:r>
            <a:r>
              <a:rPr lang="ru-RU" sz="2800" dirty="0">
                <a:solidFill>
                  <a:schemeClr val="accent3">
                    <a:lumMod val="75000"/>
                  </a:schemeClr>
                </a:solidFill>
              </a:rPr>
              <a:t>внимание на то, когда </a:t>
            </a:r>
            <a:r>
              <a:rPr lang="ru-RU" sz="2800" dirty="0" smtClean="0">
                <a:solidFill>
                  <a:schemeClr val="accent3">
                    <a:lumMod val="75000"/>
                  </a:schemeClr>
                </a:solidFill>
              </a:rPr>
              <a:t>происходят </a:t>
            </a:r>
            <a:r>
              <a:rPr lang="ru-RU" sz="2800" dirty="0">
                <a:solidFill>
                  <a:schemeClr val="accent3">
                    <a:lumMod val="75000"/>
                  </a:schemeClr>
                </a:solidFill>
              </a:rPr>
              <a:t>те или иные события, используя слова: вчера, сегодня, завтра</a:t>
            </a:r>
            <a:r>
              <a:rPr lang="ru-RU" sz="2800" i="1" dirty="0">
                <a:solidFill>
                  <a:schemeClr val="accent3">
                    <a:lumMod val="75000"/>
                  </a:schemeClr>
                </a:solidFill>
              </a:rPr>
              <a:t>(что было сегодня, что было вчера и что будет завтра)</a:t>
            </a:r>
            <a:r>
              <a:rPr lang="ru-RU" sz="2800" dirty="0">
                <a:solidFill>
                  <a:schemeClr val="accent3">
                    <a:lumMod val="75000"/>
                  </a:schemeClr>
                </a:solidFill>
              </a:rPr>
              <a:t>. Называйте день недели, спрашивайте его; а какой был вчера, будет завтра. </a:t>
            </a:r>
            <a:r>
              <a:rPr lang="ru-RU" sz="2800" dirty="0" smtClean="0">
                <a:solidFill>
                  <a:schemeClr val="accent3">
                    <a:lumMod val="75000"/>
                  </a:schemeClr>
                </a:solidFill>
              </a:rPr>
              <a:t>	Называйте </a:t>
            </a:r>
            <a:r>
              <a:rPr lang="ru-RU" sz="2800" dirty="0">
                <a:solidFill>
                  <a:schemeClr val="accent3">
                    <a:lumMod val="75000"/>
                  </a:schemeClr>
                </a:solidFill>
              </a:rPr>
              <a:t>текущий месяц, если есть в этом месяце праздники или знаменательные даты, обратите на это внимание</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642910" y="642918"/>
            <a:ext cx="800105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9050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accent4">
                    <a:lumMod val="20000"/>
                    <a:lumOff val="80000"/>
                  </a:schemeClr>
                </a:solidFill>
                <a:effectLst/>
                <a:ea typeface="Times New Roman" pitchFamily="18" charset="0"/>
                <a:cs typeface="Arial" pitchFamily="34" charset="0"/>
              </a:rPr>
              <a:t>	</a:t>
            </a:r>
            <a:r>
              <a:rPr kumimoji="0" lang="ru-RU" sz="2400" b="0" i="0" u="none" strike="noStrike" cap="none" normalizeH="0" baseline="0" dirty="0" smtClean="0">
                <a:ln>
                  <a:noFill/>
                </a:ln>
                <a:solidFill>
                  <a:schemeClr val="accent3">
                    <a:lumMod val="75000"/>
                  </a:schemeClr>
                </a:solidFill>
                <a:effectLst/>
                <a:ea typeface="Times New Roman" pitchFamily="18" charset="0"/>
                <a:cs typeface="Arial" pitchFamily="34" charset="0"/>
              </a:rPr>
              <a:t>Познакомьте детей с деньгами, монетками. Чтоб ребенок знал, сколько рублей содержится в той или иной монете, цифра на монете обозначает количество рублей, что количество монет не соответствует количеству рублей </a:t>
            </a:r>
            <a:r>
              <a:rPr kumimoji="0" lang="ru-RU" sz="2400" b="0" i="1" u="none" strike="noStrike" cap="none" normalizeH="0" baseline="0" dirty="0" smtClean="0">
                <a:ln>
                  <a:noFill/>
                </a:ln>
                <a:solidFill>
                  <a:schemeClr val="accent3">
                    <a:lumMod val="75000"/>
                  </a:schemeClr>
                </a:solidFill>
                <a:effectLst/>
                <a:ea typeface="Times New Roman" pitchFamily="18" charset="0"/>
                <a:cs typeface="Arial" pitchFamily="34" charset="0"/>
              </a:rPr>
              <a:t>(денег)</a:t>
            </a:r>
            <a:r>
              <a:rPr kumimoji="0" lang="ru-RU" sz="2400" b="0" i="0" u="none" strike="noStrike" cap="none" normalizeH="0" baseline="0" dirty="0" smtClean="0">
                <a:ln>
                  <a:noFill/>
                </a:ln>
                <a:solidFill>
                  <a:schemeClr val="accent3">
                    <a:lumMod val="75000"/>
                  </a:schemeClr>
                </a:solidFill>
                <a:effectLst/>
                <a:ea typeface="Times New Roman" pitchFamily="18" charset="0"/>
                <a:cs typeface="Arial" pitchFamily="34" charset="0"/>
              </a:rPr>
              <a:t>.</a:t>
            </a:r>
          </a:p>
          <a:p>
            <a:pPr marL="0" marR="0" lvl="0" indent="190500" algn="ctr"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3">
                    <a:lumMod val="75000"/>
                  </a:schemeClr>
                </a:solidFill>
                <a:effectLst/>
                <a:ea typeface="Times New Roman" pitchFamily="18" charset="0"/>
                <a:cs typeface="Arial" pitchFamily="34" charset="0"/>
              </a:rPr>
              <a:t>	В непосредственной обстановке, на кухне, вы можете ребенка познакомить с объемом </a:t>
            </a:r>
            <a:r>
              <a:rPr kumimoji="0" lang="ru-RU" sz="2400" b="0" i="1" u="none" strike="noStrike" cap="none" normalizeH="0" baseline="0" dirty="0" smtClean="0">
                <a:ln>
                  <a:noFill/>
                </a:ln>
                <a:solidFill>
                  <a:schemeClr val="accent3">
                    <a:lumMod val="75000"/>
                  </a:schemeClr>
                </a:solidFill>
                <a:effectLst/>
                <a:ea typeface="Times New Roman" pitchFamily="18" charset="0"/>
                <a:cs typeface="Arial" pitchFamily="34" charset="0"/>
              </a:rPr>
              <a:t>(вместимостью сосудов)</a:t>
            </a:r>
            <a:r>
              <a:rPr kumimoji="0" lang="ru-RU" sz="2400" b="0" i="0" u="none" strike="noStrike" cap="none" normalizeH="0" baseline="0" dirty="0" smtClean="0">
                <a:ln>
                  <a:noFill/>
                </a:ln>
                <a:solidFill>
                  <a:schemeClr val="accent3">
                    <a:lumMod val="75000"/>
                  </a:schemeClr>
                </a:solidFill>
                <a:effectLst/>
                <a:ea typeface="Times New Roman" pitchFamily="18" charset="0"/>
                <a:cs typeface="Arial" pitchFamily="34" charset="0"/>
              </a:rPr>
              <a:t>, сравнив по вместимости разные кастрюли и чашки.</a:t>
            </a:r>
          </a:p>
          <a:p>
            <a:pPr marL="0" marR="0" lvl="0" indent="190500" algn="ctr"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3">
                    <a:lumMod val="75000"/>
                  </a:schemeClr>
                </a:solidFill>
                <a:effectLst/>
                <a:ea typeface="Times New Roman" pitchFamily="18" charset="0"/>
                <a:cs typeface="Arial" pitchFamily="34" charset="0"/>
              </a:rPr>
              <a:t>	Так, в непосредственной обстановке, жертвуя небольшим количеством времени, вы можете приобщить ребенка ко многим математическим понятиям, способствовать их лучшему усвоению, поддерживая и развивая интерес к математике.</a:t>
            </a:r>
          </a:p>
          <a:p>
            <a:pPr marL="0" marR="0" lvl="0" indent="19050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accent3">
                  <a:lumMod val="60000"/>
                  <a:lumOff val="4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dirty="0" smtClean="0">
                <a:solidFill>
                  <a:schemeClr val="accent3">
                    <a:lumMod val="75000"/>
                  </a:schemeClr>
                </a:solidFill>
              </a:rPr>
              <a:t>   </a:t>
            </a:r>
            <a:r>
              <a:rPr lang="ru-RU" sz="3600" dirty="0" smtClean="0">
                <a:solidFill>
                  <a:schemeClr val="accent3">
                    <a:lumMod val="75000"/>
                  </a:schemeClr>
                </a:solidFill>
              </a:rPr>
              <a:t>Кто с детских лет занимается математикой, тот развивает внимание, тренирует свой мозг, свою волю, воспитывает настойчивость и упорство в достижении цели. </a:t>
            </a:r>
          </a:p>
          <a:p>
            <a:pPr>
              <a:buNone/>
            </a:pPr>
            <a:r>
              <a:rPr lang="ru-RU" sz="3600" dirty="0" smtClean="0">
                <a:solidFill>
                  <a:schemeClr val="accent3">
                    <a:lumMod val="75000"/>
                  </a:schemeClr>
                </a:solidFill>
              </a:rPr>
              <a:t>                                   (А. </a:t>
            </a:r>
            <a:r>
              <a:rPr lang="ru-RU" sz="3600" dirty="0" err="1" smtClean="0">
                <a:solidFill>
                  <a:schemeClr val="accent3">
                    <a:lumMod val="75000"/>
                  </a:schemeClr>
                </a:solidFill>
              </a:rPr>
              <a:t>Маркушевич</a:t>
            </a:r>
            <a:r>
              <a:rPr lang="ru-RU" sz="3600" dirty="0" smtClean="0">
                <a:solidFill>
                  <a:schemeClr val="accent3">
                    <a:lumMod val="75000"/>
                  </a:schemeClr>
                </a:solidFill>
              </a:rPr>
              <a:t>)</a:t>
            </a:r>
            <a:endParaRPr lang="ru-RU" sz="3600"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ru-RU" dirty="0"/>
          </a:p>
        </p:txBody>
      </p:sp>
      <p:pic>
        <p:nvPicPr>
          <p:cNvPr id="14338" name="Picture 2" descr="http://www.hallooglasi.net/adpics/4d57f28a8532d8fabcefda6d2.jpg"/>
          <p:cNvPicPr>
            <a:picLocks noChangeAspect="1" noChangeArrowheads="1"/>
          </p:cNvPicPr>
          <p:nvPr/>
        </p:nvPicPr>
        <p:blipFill>
          <a:blip r:embed="rId2" cstate="print"/>
          <a:srcRect/>
          <a:stretch>
            <a:fillRect/>
          </a:stretch>
        </p:blipFill>
        <p:spPr bwMode="auto">
          <a:xfrm>
            <a:off x="357158" y="928670"/>
            <a:ext cx="8358246" cy="557216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928670"/>
            <a:ext cx="7498080" cy="4800600"/>
          </a:xfrm>
        </p:spPr>
        <p:txBody>
          <a:bodyPr>
            <a:normAutofit fontScale="92500" lnSpcReduction="20000"/>
          </a:bodyPr>
          <a:lstStyle/>
          <a:p>
            <a:pPr algn="ctr">
              <a:buNone/>
            </a:pPr>
            <a:r>
              <a:rPr lang="ru-RU" dirty="0" smtClean="0"/>
              <a:t>     	</a:t>
            </a:r>
            <a:r>
              <a:rPr lang="ru-RU" dirty="0" smtClean="0">
                <a:solidFill>
                  <a:schemeClr val="accent3">
                    <a:lumMod val="60000"/>
                    <a:lumOff val="40000"/>
                  </a:schemeClr>
                </a:solidFill>
              </a:rPr>
              <a:t>В дошкольном возрасте закладываются основы знаний, необходимых ребенку в школе. Математика представляет собой сложную науку, которая может вызвать определенные трудности во время школьного обучения. К тому же далеко не все дети имеют склонности и обладают математическим складом ума, поэтому при подготовке к школе важно, чтобы к началу обучения дошкольники имели следующие знания по математике:</a:t>
            </a:r>
          </a:p>
          <a:p>
            <a:pPr algn="just"/>
            <a:endParaRPr lang="ru-RU" dirty="0">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428596" y="571480"/>
            <a:ext cx="8229600" cy="5610225"/>
          </a:xfrm>
        </p:spPr>
        <p:txBody>
          <a:bodyPr>
            <a:normAutofit fontScale="77500" lnSpcReduction="20000"/>
          </a:bodyPr>
          <a:lstStyle/>
          <a:p>
            <a:pPr algn="just"/>
            <a:endParaRPr lang="ru-RU" dirty="0" smtClean="0"/>
          </a:p>
          <a:p>
            <a:pPr algn="ctr"/>
            <a:r>
              <a:rPr lang="ru-RU" dirty="0" smtClean="0">
                <a:solidFill>
                  <a:schemeClr val="accent3">
                    <a:lumMod val="75000"/>
                  </a:schemeClr>
                </a:solidFill>
              </a:rPr>
              <a:t>счет до десяти в возрастающем и убывающем порядке, умение узнавать цифры подряд и вразбивку, количественные (один, два, три...) и порядковые (первый, второй, третий...) числительные от одного до десяти;</a:t>
            </a:r>
          </a:p>
          <a:p>
            <a:pPr algn="ctr"/>
            <a:r>
              <a:rPr lang="ru-RU" dirty="0" smtClean="0">
                <a:solidFill>
                  <a:schemeClr val="accent3">
                    <a:lumMod val="75000"/>
                  </a:schemeClr>
                </a:solidFill>
              </a:rPr>
              <a:t>предыдущие и последующие числа в пределах одного десятка, умение составлять числа первого десятка;</a:t>
            </a:r>
          </a:p>
          <a:p>
            <a:pPr algn="ctr"/>
            <a:r>
              <a:rPr lang="ru-RU" dirty="0" smtClean="0">
                <a:solidFill>
                  <a:schemeClr val="accent3">
                    <a:lumMod val="75000"/>
                  </a:schemeClr>
                </a:solidFill>
              </a:rPr>
              <a:t>узнавать и изображать основные геометрические фигуры (треугольник, четырехугольник, круг);</a:t>
            </a:r>
          </a:p>
          <a:p>
            <a:pPr algn="ctr"/>
            <a:r>
              <a:rPr lang="ru-RU" dirty="0" smtClean="0">
                <a:solidFill>
                  <a:schemeClr val="accent3">
                    <a:lumMod val="75000"/>
                  </a:schemeClr>
                </a:solidFill>
              </a:rPr>
              <a:t>доли, умение разделить предмет на 2-4 равные части;</a:t>
            </a:r>
          </a:p>
          <a:p>
            <a:pPr algn="ctr"/>
            <a:r>
              <a:rPr lang="ru-RU" dirty="0" smtClean="0">
                <a:solidFill>
                  <a:schemeClr val="accent3">
                    <a:lumMod val="75000"/>
                  </a:schemeClr>
                </a:solidFill>
              </a:rPr>
              <a:t>основы измерения: ребенок должен уметь измерять длину, ширину, высоту при помощи веревочки или палочек;</a:t>
            </a:r>
          </a:p>
          <a:p>
            <a:pPr algn="ctr"/>
            <a:r>
              <a:rPr lang="ru-RU" dirty="0" smtClean="0">
                <a:solidFill>
                  <a:schemeClr val="accent3">
                    <a:lumMod val="75000"/>
                  </a:schemeClr>
                </a:solidFill>
              </a:rPr>
              <a:t>сравнивание предметов: </a:t>
            </a:r>
            <a:r>
              <a:rPr lang="ru-RU" dirty="0" err="1" smtClean="0">
                <a:solidFill>
                  <a:schemeClr val="accent3">
                    <a:lumMod val="75000"/>
                  </a:schemeClr>
                </a:solidFill>
              </a:rPr>
              <a:t>больше-меньше</a:t>
            </a:r>
            <a:r>
              <a:rPr lang="ru-RU" dirty="0" smtClean="0">
                <a:solidFill>
                  <a:schemeClr val="accent3">
                    <a:lumMod val="75000"/>
                  </a:schemeClr>
                </a:solidFill>
              </a:rPr>
              <a:t>, </a:t>
            </a:r>
            <a:r>
              <a:rPr lang="ru-RU" dirty="0" err="1" smtClean="0">
                <a:solidFill>
                  <a:schemeClr val="accent3">
                    <a:lumMod val="75000"/>
                  </a:schemeClr>
                </a:solidFill>
              </a:rPr>
              <a:t>шире-уже</a:t>
            </a:r>
            <a:r>
              <a:rPr lang="ru-RU" dirty="0" smtClean="0">
                <a:solidFill>
                  <a:schemeClr val="accent3">
                    <a:lumMod val="75000"/>
                  </a:schemeClr>
                </a:solidFill>
              </a:rPr>
              <a:t>, </a:t>
            </a:r>
            <a:r>
              <a:rPr lang="ru-RU" dirty="0" err="1" smtClean="0">
                <a:solidFill>
                  <a:schemeClr val="accent3">
                    <a:lumMod val="75000"/>
                  </a:schemeClr>
                </a:solidFill>
              </a:rPr>
              <a:t>выше-ниже</a:t>
            </a:r>
            <a:r>
              <a:rPr lang="ru-RU" dirty="0" smtClean="0">
                <a:solidFill>
                  <a:schemeClr val="accent3">
                    <a:lumMod val="75000"/>
                  </a:schemeClr>
                </a:solidFill>
              </a:rPr>
              <a:t>.</a:t>
            </a:r>
          </a:p>
          <a:p>
            <a:pPr algn="just"/>
            <a:endParaRPr lang="ru-RU"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357166"/>
            <a:ext cx="7643866" cy="3539430"/>
          </a:xfrm>
          <a:prstGeom prst="rect">
            <a:avLst/>
          </a:prstGeom>
        </p:spPr>
        <p:txBody>
          <a:bodyPr wrap="square">
            <a:spAutoFit/>
          </a:bodyPr>
          <a:lstStyle/>
          <a:p>
            <a:pPr algn="ctr"/>
            <a:r>
              <a:rPr lang="ru-RU" sz="2800" dirty="0" smtClean="0"/>
              <a:t>	</a:t>
            </a:r>
            <a:r>
              <a:rPr lang="ru-RU" sz="2800" dirty="0" smtClean="0">
                <a:solidFill>
                  <a:schemeClr val="accent3">
                    <a:lumMod val="75000"/>
                  </a:schemeClr>
                </a:solidFill>
              </a:rPr>
              <a:t>Главная </a:t>
            </a:r>
            <a:r>
              <a:rPr lang="ru-RU" sz="2800" dirty="0">
                <a:solidFill>
                  <a:schemeClr val="accent3">
                    <a:lumMod val="75000"/>
                  </a:schemeClr>
                </a:solidFill>
              </a:rPr>
              <a:t>цель математического развития в этом возрасте – сделать математику любимой и понятной и в этом помогут игры.</a:t>
            </a:r>
          </a:p>
          <a:p>
            <a:pPr algn="ctr"/>
            <a:r>
              <a:rPr lang="ru-RU" sz="2800" dirty="0" smtClean="0">
                <a:solidFill>
                  <a:schemeClr val="accent3">
                    <a:lumMod val="75000"/>
                  </a:schemeClr>
                </a:solidFill>
              </a:rPr>
              <a:t>	У </a:t>
            </a:r>
            <a:r>
              <a:rPr lang="ru-RU" sz="2800" dirty="0">
                <a:solidFill>
                  <a:schemeClr val="accent3">
                    <a:lumMod val="75000"/>
                  </a:schemeClr>
                </a:solidFill>
              </a:rPr>
              <a:t>детей дошкольного возраста обучение происходит через игру. Играйте с детьми. Игра не должна быть о математике, но не забывайте, что каждая игра включает в себя элементы математического воспитания.</a:t>
            </a:r>
          </a:p>
        </p:txBody>
      </p:sp>
      <p:pic>
        <p:nvPicPr>
          <p:cNvPr id="11266" name="Picture 2" descr="http://skyclipart.ru/uploads/posts/2011-01/thumbs/1293983839_2011-01-02_185201.jpg"/>
          <p:cNvPicPr>
            <a:picLocks noChangeAspect="1" noChangeArrowheads="1"/>
          </p:cNvPicPr>
          <p:nvPr/>
        </p:nvPicPr>
        <p:blipFill>
          <a:blip r:embed="rId2" cstate="print"/>
          <a:srcRect/>
          <a:stretch>
            <a:fillRect/>
          </a:stretch>
        </p:blipFill>
        <p:spPr bwMode="auto">
          <a:xfrm>
            <a:off x="2285984" y="4000504"/>
            <a:ext cx="4429156" cy="264795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0002" y="214290"/>
            <a:ext cx="8643998" cy="3046988"/>
          </a:xfrm>
          <a:prstGeom prst="rect">
            <a:avLst/>
          </a:prstGeom>
        </p:spPr>
        <p:txBody>
          <a:bodyPr wrap="square">
            <a:spAutoFit/>
          </a:bodyPr>
          <a:lstStyle/>
          <a:p>
            <a:pPr algn="ctr"/>
            <a:r>
              <a:rPr lang="ru-RU" sz="2400" dirty="0" smtClean="0">
                <a:solidFill>
                  <a:schemeClr val="accent3">
                    <a:lumMod val="40000"/>
                    <a:lumOff val="60000"/>
                  </a:schemeClr>
                </a:solidFill>
              </a:rPr>
              <a:t>	</a:t>
            </a:r>
            <a:r>
              <a:rPr lang="ru-RU" sz="2400" dirty="0" smtClean="0">
                <a:solidFill>
                  <a:schemeClr val="accent3">
                    <a:lumMod val="75000"/>
                  </a:schemeClr>
                </a:solidFill>
              </a:rPr>
              <a:t>Черпать </a:t>
            </a:r>
            <a:r>
              <a:rPr lang="ru-RU" sz="2400" dirty="0">
                <a:solidFill>
                  <a:schemeClr val="accent3">
                    <a:lumMod val="75000"/>
                  </a:schemeClr>
                </a:solidFill>
              </a:rPr>
              <a:t>свои знания по математике ребенок должен не только </a:t>
            </a:r>
            <a:r>
              <a:rPr lang="ru-RU" sz="2400" dirty="0" smtClean="0">
                <a:solidFill>
                  <a:schemeClr val="accent3">
                    <a:lumMod val="75000"/>
                  </a:schemeClr>
                </a:solidFill>
              </a:rPr>
              <a:t>из </a:t>
            </a:r>
            <a:r>
              <a:rPr lang="ru-RU" sz="2400" dirty="0">
                <a:solidFill>
                  <a:schemeClr val="accent3">
                    <a:lumMod val="75000"/>
                  </a:schemeClr>
                </a:solidFill>
              </a:rPr>
              <a:t>занятий по математике в детском саду, но и из своей повседневной жизни, из наблюдений за явлениями окружающего его мира. </a:t>
            </a:r>
            <a:endParaRPr lang="ru-RU" sz="2400" dirty="0" smtClean="0">
              <a:solidFill>
                <a:schemeClr val="accent3">
                  <a:lumMod val="75000"/>
                </a:schemeClr>
              </a:solidFill>
            </a:endParaRPr>
          </a:p>
          <a:p>
            <a:pPr algn="ctr"/>
            <a:r>
              <a:rPr lang="ru-RU" sz="2400" dirty="0" smtClean="0">
                <a:solidFill>
                  <a:schemeClr val="accent3">
                    <a:lumMod val="75000"/>
                  </a:schemeClr>
                </a:solidFill>
              </a:rPr>
              <a:t>	Здесь </a:t>
            </a:r>
            <a:r>
              <a:rPr lang="ru-RU" sz="2400" dirty="0">
                <a:solidFill>
                  <a:schemeClr val="accent3">
                    <a:lumMod val="75000"/>
                  </a:schemeClr>
                </a:solidFill>
              </a:rPr>
              <a:t>на первое место выходите вы, родители ребенка. Здесь ваша помощь неоценима, помощь родителей, которые желают внести свою лепту в дело развития и воспитания собственного ребенка.</a:t>
            </a:r>
          </a:p>
        </p:txBody>
      </p:sp>
      <p:pic>
        <p:nvPicPr>
          <p:cNvPr id="10242" name="Picture 2" descr="Конспект НОД по математике для средней группы - Путешествие в страну математики"/>
          <p:cNvPicPr>
            <a:picLocks noChangeAspect="1" noChangeArrowheads="1"/>
          </p:cNvPicPr>
          <p:nvPr/>
        </p:nvPicPr>
        <p:blipFill>
          <a:blip r:embed="rId2" cstate="print"/>
          <a:srcRect/>
          <a:stretch>
            <a:fillRect/>
          </a:stretch>
        </p:blipFill>
        <p:spPr bwMode="auto">
          <a:xfrm>
            <a:off x="2428860" y="3286124"/>
            <a:ext cx="4857784" cy="335756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285728"/>
            <a:ext cx="8572528" cy="3046988"/>
          </a:xfrm>
          <a:prstGeom prst="rect">
            <a:avLst/>
          </a:prstGeom>
        </p:spPr>
        <p:txBody>
          <a:bodyPr wrap="square">
            <a:spAutoFit/>
          </a:bodyPr>
          <a:lstStyle/>
          <a:p>
            <a:pPr algn="ctr"/>
            <a:r>
              <a:rPr lang="ru-RU" sz="2400" dirty="0" smtClean="0"/>
              <a:t>	</a:t>
            </a:r>
            <a:r>
              <a:rPr lang="ru-RU" sz="2400" dirty="0" smtClean="0">
                <a:solidFill>
                  <a:schemeClr val="accent3">
                    <a:lumMod val="75000"/>
                  </a:schemeClr>
                </a:solidFill>
              </a:rPr>
              <a:t>Если </a:t>
            </a:r>
            <a:r>
              <a:rPr lang="ru-RU" sz="2400" dirty="0">
                <a:solidFill>
                  <a:schemeClr val="accent3">
                    <a:lumMod val="75000"/>
                  </a:schemeClr>
                </a:solidFill>
              </a:rPr>
              <a:t>у ребенка возникают трудности при счете, покажите ему, считая вслух, два синих кружочка, четыре красных, три зеленых. Попросите вашего дошкольника самого считать предметы вслух. Как можно чаще считайте разные предметы (книжки, мячи, игрушки и т.д.), время от времени спрашивайте у ребенка: «Сколько чашек стоит на столе</a:t>
            </a:r>
            <a:r>
              <a:rPr lang="ru-RU" sz="2400" dirty="0" smtClean="0">
                <a:solidFill>
                  <a:schemeClr val="accent3">
                    <a:lumMod val="75000"/>
                  </a:schemeClr>
                </a:solidFill>
              </a:rPr>
              <a:t>?»,«</a:t>
            </a:r>
            <a:r>
              <a:rPr lang="ru-RU" sz="2400" dirty="0">
                <a:solidFill>
                  <a:schemeClr val="accent3">
                    <a:lumMod val="75000"/>
                  </a:schemeClr>
                </a:solidFill>
              </a:rPr>
              <a:t>Сколько лежит журналов?», «Сколько детей гуляет на площадке?» и т.п</a:t>
            </a:r>
            <a:r>
              <a:rPr lang="ru-RU" dirty="0">
                <a:solidFill>
                  <a:schemeClr val="accent3">
                    <a:lumMod val="75000"/>
                  </a:schemeClr>
                </a:solidFill>
              </a:rPr>
              <a:t>.</a:t>
            </a:r>
          </a:p>
        </p:txBody>
      </p:sp>
      <p:pic>
        <p:nvPicPr>
          <p:cNvPr id="9218" name="Picture 2" descr="http://www.alegri.ru/images/photos/5c572eca050594c7bc3c36e7e8ab9550.jpg"/>
          <p:cNvPicPr>
            <a:picLocks noChangeAspect="1" noChangeArrowheads="1"/>
          </p:cNvPicPr>
          <p:nvPr/>
        </p:nvPicPr>
        <p:blipFill>
          <a:blip r:embed="rId2" cstate="print"/>
          <a:srcRect/>
          <a:stretch>
            <a:fillRect/>
          </a:stretch>
        </p:blipFill>
        <p:spPr bwMode="auto">
          <a:xfrm>
            <a:off x="1357290" y="3286125"/>
            <a:ext cx="2928957" cy="3571875"/>
          </a:xfrm>
          <a:prstGeom prst="rect">
            <a:avLst/>
          </a:prstGeom>
          <a:noFill/>
        </p:spPr>
      </p:pic>
      <p:pic>
        <p:nvPicPr>
          <p:cNvPr id="9220" name="Picture 4" descr="http://www.alegri.ru/images/photos/872488f88d1b2db54d55bc8bba2fad1b.jpg"/>
          <p:cNvPicPr>
            <a:picLocks noChangeAspect="1" noChangeArrowheads="1"/>
          </p:cNvPicPr>
          <p:nvPr/>
        </p:nvPicPr>
        <p:blipFill>
          <a:blip r:embed="rId3" cstate="print"/>
          <a:srcRect/>
          <a:stretch>
            <a:fillRect/>
          </a:stretch>
        </p:blipFill>
        <p:spPr bwMode="auto">
          <a:xfrm>
            <a:off x="4286248" y="3286124"/>
            <a:ext cx="3214710" cy="357187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928670"/>
            <a:ext cx="7929618" cy="4401205"/>
          </a:xfrm>
          <a:prstGeom prst="rect">
            <a:avLst/>
          </a:prstGeom>
        </p:spPr>
        <p:txBody>
          <a:bodyPr wrap="square">
            <a:spAutoFit/>
          </a:bodyPr>
          <a:lstStyle/>
          <a:p>
            <a:pPr algn="ctr"/>
            <a:r>
              <a:rPr lang="ru-RU" sz="2800" dirty="0" smtClean="0"/>
              <a:t>	</a:t>
            </a:r>
            <a:r>
              <a:rPr lang="ru-RU" sz="2800" dirty="0" smtClean="0">
                <a:solidFill>
                  <a:schemeClr val="accent3">
                    <a:lumMod val="75000"/>
                  </a:schemeClr>
                </a:solidFill>
              </a:rPr>
              <a:t>Очень </a:t>
            </a:r>
            <a:r>
              <a:rPr lang="ru-RU" sz="2800" dirty="0">
                <a:solidFill>
                  <a:schemeClr val="accent3">
                    <a:lumMod val="75000"/>
                  </a:schemeClr>
                </a:solidFill>
              </a:rPr>
              <a:t>важно научить ребенка различать расположение предметов в пространстве (впереди, сзади, между, посередине, справа, слева, внизу, вверху). Для этого вы можете использовать разные игрушки. Расставьте игрушки в разном порядке и спросите, что стоит впереди, позади, рядом, далеко и т.д. </a:t>
            </a:r>
            <a:r>
              <a:rPr lang="ru-RU" sz="2800" dirty="0" smtClean="0">
                <a:solidFill>
                  <a:schemeClr val="accent3">
                    <a:lumMod val="75000"/>
                  </a:schemeClr>
                </a:solidFill>
              </a:rPr>
              <a:t>	Рассмотрите </a:t>
            </a:r>
            <a:r>
              <a:rPr lang="ru-RU" sz="2800" dirty="0">
                <a:solidFill>
                  <a:schemeClr val="accent3">
                    <a:lumMod val="75000"/>
                  </a:schemeClr>
                </a:solidFill>
              </a:rPr>
              <a:t>с ребенком убранство его комнаты, спросите, что находится сверху, что снизу, что справа, слева и т.д.</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229</TotalTime>
  <Words>142</Words>
  <Application>Microsoft Office PowerPoint</Application>
  <PresentationFormat>Экран (4:3)</PresentationFormat>
  <Paragraphs>42</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Солнцестояние</vt:lpstr>
      <vt:lpstr>        Современные подходы в развитии математических способностей детей.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Оля</cp:lastModifiedBy>
  <cp:revision>25</cp:revision>
  <dcterms:created xsi:type="dcterms:W3CDTF">2014-01-10T16:35:10Z</dcterms:created>
  <dcterms:modified xsi:type="dcterms:W3CDTF">2022-10-02T16:23:01Z</dcterms:modified>
</cp:coreProperties>
</file>